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1" r:id="rId6"/>
    <p:sldId id="277" r:id="rId7"/>
    <p:sldId id="278" r:id="rId8"/>
    <p:sldId id="260" r:id="rId9"/>
    <p:sldId id="262" r:id="rId10"/>
    <p:sldId id="263" r:id="rId11"/>
    <p:sldId id="285" r:id="rId12"/>
    <p:sldId id="264" r:id="rId13"/>
    <p:sldId id="265" r:id="rId14"/>
    <p:sldId id="266" r:id="rId15"/>
    <p:sldId id="270" r:id="rId16"/>
    <p:sldId id="267" r:id="rId17"/>
    <p:sldId id="279" r:id="rId18"/>
    <p:sldId id="268" r:id="rId19"/>
    <p:sldId id="280" r:id="rId20"/>
    <p:sldId id="271" r:id="rId21"/>
    <p:sldId id="282" r:id="rId22"/>
    <p:sldId id="281" r:id="rId23"/>
    <p:sldId id="283" r:id="rId24"/>
    <p:sldId id="275" r:id="rId25"/>
    <p:sldId id="273" r:id="rId26"/>
    <p:sldId id="269" r:id="rId27"/>
    <p:sldId id="272" r:id="rId28"/>
    <p:sldId id="276" r:id="rId29"/>
    <p:sldId id="284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3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608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84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4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52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06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78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5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89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03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626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8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00001\Downloads\a3be8fa4a75c5495eddcbbe1631037f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0" y="15196"/>
            <a:ext cx="9106748" cy="643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1892" y="1988840"/>
            <a:ext cx="6764444" cy="187220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Что мы должны знать о стоматологическом здоровье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008712" cy="1273696"/>
          </a:xfrm>
        </p:spPr>
        <p:txBody>
          <a:bodyPr/>
          <a:lstStyle/>
          <a:p>
            <a:r>
              <a:rPr lang="ru-RU" dirty="0" smtClean="0"/>
              <a:t>Кафедра стоматологии </a:t>
            </a:r>
          </a:p>
          <a:p>
            <a:r>
              <a:rPr lang="ru-RU" dirty="0" smtClean="0"/>
              <a:t>КГБОУ ДПО ИПКСЗ МЗ ХК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30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Что такое правильная осанка?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4978896" cy="3417243"/>
          </a:xfrm>
        </p:spPr>
        <p:txBody>
          <a:bodyPr/>
          <a:lstStyle/>
          <a:p>
            <a:r>
              <a:rPr lang="ru-RU" dirty="0" smtClean="0"/>
              <a:t>Проекция слухового прохода должна приходиться на середину плеча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69" y="1412776"/>
            <a:ext cx="33909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900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Держите осанку во время ходьбы и когда сидите.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K00001\Desktop\врем\9DSC00787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4038600" cy="227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K00001\Desktop\врем\DSC03333_новый разме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205" y="3429000"/>
            <a:ext cx="5068055" cy="285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775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правильное дыхание?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Дыхание носом при сомкнутых губах и правильной </a:t>
            </a:r>
            <a:r>
              <a:rPr lang="ru-RU" dirty="0" smtClean="0"/>
              <a:t>осанке</a:t>
            </a:r>
          </a:p>
          <a:p>
            <a:r>
              <a:rPr lang="ru-RU" dirty="0" smtClean="0"/>
              <a:t>Если вы дышите ртом, то у вас будут сохнут губы и на них будут образовываться корочки.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Рабочий стол 28.02.19\Акция здоровые улыбки России 2019\СДВ\сш№8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41764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319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правильное глотание?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Язык упирается в твердое небо, зубы сомкнуты. Не должны быть задействованы грудные мышцы и плечи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Упражнение:</a:t>
            </a:r>
          </a:p>
          <a:p>
            <a:pPr marL="0" indent="0">
              <a:buNone/>
            </a:pPr>
            <a:r>
              <a:rPr lang="ru-RU" dirty="0" smtClean="0"/>
              <a:t>Заведите пальцы за щеки и попробуйте проглотить слюну. Е</a:t>
            </a:r>
            <a:r>
              <a:rPr lang="ru-RU" dirty="0" smtClean="0"/>
              <a:t>сли не получается, надо обратиться к </a:t>
            </a:r>
            <a:r>
              <a:rPr lang="ru-RU" dirty="0" err="1" smtClean="0"/>
              <a:t>ортодонту</a:t>
            </a:r>
            <a:r>
              <a:rPr lang="ru-RU" dirty="0" smtClean="0"/>
              <a:t>. Возможно вы не умеете осуществлять соматический (взрослый) тип глотания.</a:t>
            </a:r>
            <a:endParaRPr lang="ru-RU" dirty="0"/>
          </a:p>
        </p:txBody>
      </p:sp>
      <p:pic>
        <p:nvPicPr>
          <p:cNvPr id="4098" name="Picture 2" descr="C:\Users\K00001\Desktop\врем\DSC00717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48040"/>
            <a:ext cx="3672407" cy="55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29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 глотания</a:t>
            </a:r>
            <a:endParaRPr lang="ru-RU" dirty="0"/>
          </a:p>
        </p:txBody>
      </p:sp>
      <p:pic>
        <p:nvPicPr>
          <p:cNvPr id="4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4295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правильно разговаривать?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057203"/>
          </a:xfrm>
        </p:spPr>
        <p:txBody>
          <a:bodyPr/>
          <a:lstStyle/>
          <a:p>
            <a:r>
              <a:rPr lang="ru-RU" dirty="0" smtClean="0"/>
              <a:t>Движения нижней челюстью и верхней </a:t>
            </a:r>
            <a:r>
              <a:rPr lang="ru-RU" dirty="0" smtClean="0"/>
              <a:t>губой</a:t>
            </a:r>
          </a:p>
          <a:p>
            <a:r>
              <a:rPr lang="ru-RU" dirty="0" smtClean="0"/>
              <a:t>Не кивайте головой при разговоре.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747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/>
              <a:t>Какие вредные привычки разрушают наши зубы?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9"/>
            <a:ext cx="8229600" cy="230425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Скрежетание, стискивание, выдвижение нижней челюсти вперед «по зубам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Плохая осанка и выдвижение головы вперед.</a:t>
            </a:r>
          </a:p>
          <a:p>
            <a:r>
              <a:rPr lang="ru-RU" dirty="0" smtClean="0"/>
              <a:t>Упражнение:</a:t>
            </a:r>
          </a:p>
          <a:p>
            <a:r>
              <a:rPr lang="ru-RU" dirty="0" smtClean="0"/>
              <a:t>Сядьте ровно, держите  спинки ровно, носик не задирайте.</a:t>
            </a:r>
          </a:p>
          <a:p>
            <a:endParaRPr lang="ru-RU" dirty="0"/>
          </a:p>
        </p:txBody>
      </p:sp>
      <p:pic>
        <p:nvPicPr>
          <p:cNvPr id="7170" name="Picture 2" descr="C:\Users\K00001\Desktop\врем\DSC03310_новый размер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3266" b="5985"/>
          <a:stretch/>
        </p:blipFill>
        <p:spPr bwMode="auto">
          <a:xfrm>
            <a:off x="4283968" y="3670553"/>
            <a:ext cx="4752528" cy="272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00001\Desktop\врем\DSC022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2" t="6205" r="19089"/>
          <a:stretch/>
        </p:blipFill>
        <p:spPr bwMode="auto">
          <a:xfrm>
            <a:off x="251520" y="3861048"/>
            <a:ext cx="3750734" cy="29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077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53022" y="469314"/>
            <a:ext cx="7886700" cy="155170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/>
              <a:t>Вредно скрипеть, сжимать челюсти, сутулиться, грызть посторонние предметы и щеки, подпирать голову руками, дышать ртом – причина формирования зубочелюстных аномалий. Учимся правильно сглатывать слюну и дышать носом.</a:t>
            </a:r>
            <a:endParaRPr lang="ru-RU" sz="2400" b="1" dirty="0"/>
          </a:p>
        </p:txBody>
      </p:sp>
      <p:pic>
        <p:nvPicPr>
          <p:cNvPr id="7" name="Содержимое 7" descr="DSC06672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/>
          <a:srcRect t="24115"/>
          <a:stretch/>
        </p:blipFill>
        <p:spPr>
          <a:xfrm>
            <a:off x="611560" y="2132856"/>
            <a:ext cx="4445889" cy="1896368"/>
          </a:xfrm>
        </p:spPr>
      </p:pic>
      <p:pic>
        <p:nvPicPr>
          <p:cNvPr id="8" name="Содержимое 7" descr="DSC06712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3731" t="20575" r="29397" b="-1"/>
          <a:stretch/>
        </p:blipFill>
        <p:spPr>
          <a:xfrm>
            <a:off x="5290926" y="2132856"/>
            <a:ext cx="3224424" cy="1921864"/>
          </a:xfrm>
        </p:spPr>
      </p:pic>
      <p:pic>
        <p:nvPicPr>
          <p:cNvPr id="15" name="Picture 2" descr="E:\Рабочий стол\Рабчий стол 2 -Папки\Лариса-исследование- зубы 2014\22школа 1-2 классы 08-09-011-012.04.2019\DSC06806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149080"/>
            <a:ext cx="3886200" cy="2184400"/>
          </a:xfrm>
          <a:prstGeom prst="rect">
            <a:avLst/>
          </a:prstGeom>
          <a:noFill/>
        </p:spPr>
      </p:pic>
      <p:pic>
        <p:nvPicPr>
          <p:cNvPr id="19" name="Picture 3" descr="E:\Рабочий стол\Рабчий стол 2 -Папки\Лариса-исследование- зубы 2014\22школа 1-2 классы 08-09-011-012.04.2019\DSC067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149080"/>
            <a:ext cx="3727326" cy="218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93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Что необходимо для здоровья зубов?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377728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Два раза в день </a:t>
            </a:r>
            <a:r>
              <a:rPr lang="ru-RU" b="1" dirty="0" smtClean="0"/>
              <a:t>необходимо чистить </a:t>
            </a:r>
            <a:r>
              <a:rPr lang="ru-RU" b="1" dirty="0" smtClean="0"/>
              <a:t>зубы после приема </a:t>
            </a:r>
            <a:r>
              <a:rPr lang="ru-RU" b="1" dirty="0" smtClean="0"/>
              <a:t>пищи: утром – после завтрака, вечером – после ужина.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Остатки пищи формируют мягкий зубной налет, в котором развиваются </a:t>
            </a:r>
            <a:r>
              <a:rPr lang="ru-RU" dirty="0" err="1" smtClean="0"/>
              <a:t>кариесогенные</a:t>
            </a:r>
            <a:r>
              <a:rPr lang="ru-RU" dirty="0" smtClean="0"/>
              <a:t> микроорганизмы.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616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15717" y="277813"/>
            <a:ext cx="5220579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u="sng" dirty="0" smtClean="0"/>
              <a:t>Результаты неправильного ухода за полостью рта</a:t>
            </a:r>
            <a:r>
              <a:rPr lang="ru-RU" sz="3600" u="sng" dirty="0" smtClean="0"/>
              <a:t> 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1" y="2204864"/>
            <a:ext cx="8713664" cy="172819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ru-RU" sz="2800" dirty="0" smtClean="0"/>
              <a:t>Зубной налет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ru-RU" sz="2800" dirty="0" smtClean="0"/>
              <a:t>Зубной камень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ru-RU" sz="2800" dirty="0" smtClean="0"/>
              <a:t>Кариес зубов и его осложнения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ru-RU" sz="2800" dirty="0" smtClean="0"/>
              <a:t>Заболевания десен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q"/>
              <a:defRPr/>
            </a:pPr>
            <a:r>
              <a:rPr lang="ru-RU" sz="2800" dirty="0" smtClean="0"/>
              <a:t>Заболевания органов полости рта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q"/>
              <a:defRPr/>
            </a:pPr>
            <a:endParaRPr lang="ru-RU" sz="1800" dirty="0" smtClean="0"/>
          </a:p>
        </p:txBody>
      </p:sp>
      <p:pic>
        <p:nvPicPr>
          <p:cNvPr id="7173" name="Picture 7" descr="dentists_a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7054"/>
            <a:ext cx="17002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9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4461470"/>
            <a:ext cx="2376487" cy="206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1470"/>
            <a:ext cx="3096344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34210"/>
            <a:ext cx="1656184" cy="163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61469"/>
            <a:ext cx="2952328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88032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289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чего нужны зубы?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Для </a:t>
            </a:r>
            <a:r>
              <a:rPr lang="ru-RU" b="1" dirty="0" smtClean="0"/>
              <a:t>жевания, </a:t>
            </a:r>
          </a:p>
          <a:p>
            <a:pPr marL="0" indent="0">
              <a:buNone/>
            </a:pPr>
            <a:r>
              <a:rPr lang="ru-RU" b="1" dirty="0" smtClean="0"/>
              <a:t>Для </a:t>
            </a:r>
            <a:r>
              <a:rPr lang="ru-RU" b="1" dirty="0" err="1" smtClean="0"/>
              <a:t>речеобразования</a:t>
            </a:r>
            <a:r>
              <a:rPr lang="ru-RU" b="1" dirty="0" smtClean="0"/>
              <a:t>, </a:t>
            </a:r>
          </a:p>
          <a:p>
            <a:pPr marL="0" indent="0">
              <a:buNone/>
            </a:pPr>
            <a:r>
              <a:rPr lang="ru-RU" b="1" dirty="0" smtClean="0"/>
              <a:t>Для улыбки</a:t>
            </a:r>
          </a:p>
          <a:p>
            <a:pPr marL="0" indent="0">
              <a:buNone/>
            </a:pP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СТОМАТОЛОГИЧЕСКОЕ ЗДОРОВЬЕ ЯВЛЯЕТСЯ МНОГОГРАННЫМ И ВКЛЮЧАЕТ СПОСОБНОСТЬ ГОВОРИТЬ, УЛЫБАТЬСЯ, ЧУВСТВОВАТЬ ЗАПАХ, ЧУВСТВОВАТЬ ВКУС, ОСЯЗАТЬ, ЖЕВАТЬ, ГЛОТАТЬ И ПЕРЕДАВАТЬ РАЗЛИЧНЫЕ ЭМОЦИИ ПОСРЕДСТВОМ ВЫРАЖЕНИЯ ЛИЦА С УВЕРЕННОСТЬЮ И БЕЗ БОЛИ, ДИСКОМФОРТА И ЗАБОЛЕВАНИЙ ЧЕЛЮСТНО-ЛИЦЕВОЙ ОБЛАСТИ.</a:t>
            </a:r>
            <a:r>
              <a:rPr lang="en-US" dirty="0" smtClean="0"/>
              <a:t> (FDI)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Picture 3" descr="C:\Users\K00001\AppData\Local\Temp\Rar$DIa0.302\фото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-5225" r="5368"/>
          <a:stretch/>
        </p:blipFill>
        <p:spPr bwMode="auto">
          <a:xfrm>
            <a:off x="683568" y="2708920"/>
            <a:ext cx="3528392" cy="33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310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Какие движения необходимо совершать при чистке зубов?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504055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УПРАЖЕНИЕ: возьмите в руку зубную щетку и выполняем </a:t>
            </a:r>
          </a:p>
          <a:p>
            <a:r>
              <a:rPr lang="ru-RU" dirty="0" smtClean="0"/>
              <a:t>круговые движения (рисуем солнышко). Так чистят жевательные поверхности  </a:t>
            </a:r>
            <a:endParaRPr lang="ru-RU" dirty="0" smtClean="0"/>
          </a:p>
          <a:p>
            <a:r>
              <a:rPr lang="ru-RU" dirty="0" smtClean="0"/>
              <a:t>Щечные и язычные поверхности зубов на в/челюсти – выметающие сверху вниз (рисуем дождик)</a:t>
            </a:r>
          </a:p>
          <a:p>
            <a:pPr lvl="0"/>
            <a:r>
              <a:rPr lang="ru-RU" dirty="0">
                <a:solidFill>
                  <a:prstClr val="black"/>
                </a:solidFill>
              </a:rPr>
              <a:t>Щечные и язычные поверхности зубов на </a:t>
            </a:r>
            <a:r>
              <a:rPr lang="ru-RU" dirty="0" smtClean="0">
                <a:solidFill>
                  <a:prstClr val="black"/>
                </a:solidFill>
              </a:rPr>
              <a:t>н/челюсти </a:t>
            </a:r>
            <a:r>
              <a:rPr lang="ru-RU" dirty="0">
                <a:solidFill>
                  <a:prstClr val="black"/>
                </a:solidFill>
              </a:rPr>
              <a:t>– выметающие </a:t>
            </a:r>
            <a:r>
              <a:rPr lang="ru-RU" dirty="0" smtClean="0">
                <a:solidFill>
                  <a:prstClr val="black"/>
                </a:solidFill>
              </a:rPr>
              <a:t>снизу вверх </a:t>
            </a:r>
            <a:r>
              <a:rPr lang="ru-RU" dirty="0">
                <a:solidFill>
                  <a:prstClr val="black"/>
                </a:solidFill>
              </a:rPr>
              <a:t>(рисуем </a:t>
            </a:r>
            <a:r>
              <a:rPr lang="ru-RU" dirty="0" smtClean="0">
                <a:solidFill>
                  <a:prstClr val="black"/>
                </a:solidFill>
              </a:rPr>
              <a:t>травку</a:t>
            </a:r>
            <a:r>
              <a:rPr lang="ru-RU" dirty="0" smtClean="0">
                <a:solidFill>
                  <a:prstClr val="black"/>
                </a:solidFill>
              </a:rPr>
              <a:t>)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725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круговые движения (рисуем солнышко). Так чистят жевательные поверхности  </a:t>
            </a:r>
            <a:endParaRPr lang="ru-RU" sz="3600" dirty="0" smtClean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K00001\Desktop\врем\DSC022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21337" r="38055"/>
          <a:stretch/>
        </p:blipFill>
        <p:spPr bwMode="auto">
          <a:xfrm>
            <a:off x="4572000" y="1772816"/>
            <a:ext cx="4207933" cy="404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K00001\Desktop\врем\DSC03352_новый размер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27325"/>
            <a:ext cx="4038600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979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Щечные и язычные поверхности зубов на в/челюсти – выметающие сверху вниз (рисуем дождик)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K00001\Desktop\врем\DSC03363_новый размер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1072" r="32914" b="-1"/>
          <a:stretch/>
        </p:blipFill>
        <p:spPr bwMode="auto">
          <a:xfrm>
            <a:off x="15611" y="2924944"/>
            <a:ext cx="335682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K00001\Desktop\врем\DSC03369_новый разме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3" t="23333" r="2030"/>
          <a:stretch/>
        </p:blipFill>
        <p:spPr bwMode="auto">
          <a:xfrm>
            <a:off x="2870200" y="1484784"/>
            <a:ext cx="6273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935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>
                <a:solidFill>
                  <a:prstClr val="black"/>
                </a:solidFill>
              </a:rPr>
              <a:t>Щечные и язычные поверхности зубов на н/челюсти – выметающие снизу вверх (рисуем </a:t>
            </a:r>
            <a:r>
              <a:rPr lang="ru-RU" sz="4000" b="1" dirty="0" smtClean="0">
                <a:solidFill>
                  <a:prstClr val="black"/>
                </a:solidFill>
              </a:rPr>
              <a:t>траву)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K00001\Desktop\врем\DSC03368_новый размер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123" r="48241" b="1"/>
          <a:stretch/>
        </p:blipFill>
        <p:spPr bwMode="auto">
          <a:xfrm>
            <a:off x="467544" y="1556792"/>
            <a:ext cx="3128144" cy="423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K00001\Desktop\врем\DSC03349_новый разме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5062" r="20278" b="21522"/>
          <a:stretch/>
        </p:blipFill>
        <p:spPr bwMode="auto">
          <a:xfrm>
            <a:off x="3595688" y="2420888"/>
            <a:ext cx="5326384" cy="29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187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Если у вас сменный прикус?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68760"/>
            <a:ext cx="8784976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Особенностью является поперечная чистка </a:t>
            </a:r>
            <a:r>
              <a:rPr lang="ru-RU" dirty="0" smtClean="0"/>
              <a:t>зубов</a:t>
            </a:r>
            <a:endParaRPr lang="ru-RU" dirty="0"/>
          </a:p>
        </p:txBody>
      </p:sp>
      <p:pic>
        <p:nvPicPr>
          <p:cNvPr id="12290" name="Picture 2" descr="C:\Users\K00001\Desktop\врем\DSC022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t="14418" r="2500" b="-3131"/>
          <a:stretch/>
        </p:blipFill>
        <p:spPr bwMode="auto">
          <a:xfrm>
            <a:off x="795867" y="2138742"/>
            <a:ext cx="7160510" cy="402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55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правильно полоскать рот после чистки зубов?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6851104" cy="413732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Берем необходимое количество воды в рот и активно «булькаем» в течение 30 секунд, затем резко и «сердито» сплевываем однократно</a:t>
            </a:r>
            <a:endParaRPr lang="ru-RU" dirty="0"/>
          </a:p>
        </p:txBody>
      </p:sp>
      <p:pic>
        <p:nvPicPr>
          <p:cNvPr id="13314" name="Picture 2" descr="C:\Users\K00001\Desktop\врем\DSC021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01008"/>
            <a:ext cx="4841455" cy="272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582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правильно хранить зубную щетку?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2985195"/>
          </a:xfrm>
        </p:spPr>
        <p:txBody>
          <a:bodyPr/>
          <a:lstStyle/>
          <a:p>
            <a:r>
              <a:rPr lang="ru-RU" dirty="0" smtClean="0"/>
              <a:t>Намылить, помыть щетинки и поставить в стакан вверх рабочей частью (головкой)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065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/>
              <a:t>Необходимо ли очищение языка?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r>
              <a:rPr lang="ru-RU" dirty="0" smtClean="0"/>
              <a:t>На языке скапливается налет за счет особенностей строения, который является источником неприятного запаха</a:t>
            </a:r>
          </a:p>
          <a:p>
            <a:r>
              <a:rPr lang="ru-RU" dirty="0" smtClean="0"/>
              <a:t>Язык очищаем 2-3 выметающими движениями от корня к кончику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975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Дополнительные средства гигиены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Межзубные ершики</a:t>
            </a:r>
          </a:p>
          <a:p>
            <a:r>
              <a:rPr lang="ru-RU" dirty="0" smtClean="0"/>
              <a:t>Зубные нити (</a:t>
            </a:r>
            <a:r>
              <a:rPr lang="ru-RU" dirty="0" err="1" smtClean="0"/>
              <a:t>флоссы</a:t>
            </a:r>
            <a:r>
              <a:rPr lang="ru-RU" dirty="0" smtClean="0"/>
              <a:t>)</a:t>
            </a:r>
          </a:p>
          <a:p>
            <a:r>
              <a:rPr lang="ru-RU" dirty="0" smtClean="0"/>
              <a:t>Зубочистки </a:t>
            </a:r>
          </a:p>
          <a:p>
            <a:r>
              <a:rPr lang="ru-RU" dirty="0" smtClean="0"/>
              <a:t>Ирригатор</a:t>
            </a:r>
          </a:p>
          <a:p>
            <a:r>
              <a:rPr lang="ru-RU" dirty="0" smtClean="0"/>
              <a:t>Жевательная резинка</a:t>
            </a:r>
            <a:endParaRPr lang="ru-RU" dirty="0"/>
          </a:p>
        </p:txBody>
      </p:sp>
      <p:pic>
        <p:nvPicPr>
          <p:cNvPr id="6" name="Picture 12" descr="zub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1" y="1196753"/>
            <a:ext cx="2592288" cy="389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21088"/>
            <a:ext cx="2872116" cy="214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714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K00001\Desktop\врем\DSC06755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117"/>
            <a:ext cx="9144000" cy="513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316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Как правильно жевать?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484784"/>
            <a:ext cx="4752528" cy="4968552"/>
          </a:xfrm>
        </p:spPr>
        <p:txBody>
          <a:bodyPr>
            <a:normAutofit/>
          </a:bodyPr>
          <a:lstStyle/>
          <a:p>
            <a:r>
              <a:rPr lang="ru-RU" dirty="0" smtClean="0"/>
              <a:t>Не менее 30 жевательных </a:t>
            </a:r>
            <a:r>
              <a:rPr lang="ru-RU" dirty="0" smtClean="0"/>
              <a:t>движений,</a:t>
            </a:r>
          </a:p>
          <a:p>
            <a:r>
              <a:rPr lang="ru-RU" dirty="0" smtClean="0"/>
              <a:t> </a:t>
            </a:r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 smtClean="0"/>
              <a:t>правой и левой стороне </a:t>
            </a:r>
            <a:r>
              <a:rPr lang="ru-RU" dirty="0" smtClean="0"/>
              <a:t>по 15 движений.</a:t>
            </a:r>
          </a:p>
          <a:p>
            <a:endParaRPr lang="ru-RU" dirty="0" smtClean="0"/>
          </a:p>
          <a:p>
            <a:r>
              <a:rPr lang="ru-RU" dirty="0" smtClean="0"/>
              <a:t>Важно! Жевать тщательно, старательно, ободряя словами «Жуй хорошенько!»</a:t>
            </a:r>
          </a:p>
          <a:p>
            <a:endParaRPr lang="ru-RU" dirty="0"/>
          </a:p>
        </p:txBody>
      </p:sp>
      <p:pic>
        <p:nvPicPr>
          <p:cNvPr id="5" name="Объект 4" descr="20190327_230234"/>
          <p:cNvPicPr>
            <a:picLocks noGrp="1" noChangeAspect="1"/>
          </p:cNvPicPr>
          <p:nvPr isPhoto="1">
            <p:ph sz="half" idx="2"/>
          </p:nvPr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55457"/>
            <a:ext cx="4176464" cy="47658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648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Соблюдайте правила ухода за ртом, и сохраните стоматологическое здоровье на долгие годы!</a:t>
            </a:r>
            <a:endParaRPr lang="ru-RU" dirty="0"/>
          </a:p>
        </p:txBody>
      </p:sp>
      <p:pic>
        <p:nvPicPr>
          <p:cNvPr id="4" name="Picture 3" descr="E:\Рабочий стол\Рабчий стол 2 -Папки\Лариса-исследование- зубы 2014\22школа 1-2 классы 08-09-011-012.04.2019\DSC06742а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22032"/>
          <a:stretch/>
        </p:blipFill>
        <p:spPr bwMode="auto">
          <a:xfrm>
            <a:off x="323528" y="2420888"/>
            <a:ext cx="8411845" cy="4037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9816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/>
              <a:t>Почему необходимо жевать </a:t>
            </a:r>
            <a:r>
              <a:rPr lang="ru-RU" b="1" dirty="0" smtClean="0"/>
              <a:t>долго</a:t>
            </a:r>
            <a:r>
              <a:rPr lang="ru-RU" b="1" dirty="0" smtClean="0"/>
              <a:t>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348880"/>
            <a:ext cx="8229600" cy="352839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 процессе жевания происходит измельчение пищи и обволакивание </a:t>
            </a:r>
            <a:r>
              <a:rPr lang="ru-RU" dirty="0" smtClean="0"/>
              <a:t>слюной. Это помогает пищеварению и усвоению питательных веществ.</a:t>
            </a:r>
          </a:p>
          <a:p>
            <a:r>
              <a:rPr lang="ru-RU" dirty="0" smtClean="0"/>
              <a:t>Слюна смачивает и расщепляет компоненты пищи, формирует пищевой комок и это помогает её проглотить.</a:t>
            </a:r>
          </a:p>
          <a:p>
            <a:r>
              <a:rPr lang="ru-RU" dirty="0" smtClean="0"/>
              <a:t>В процессе жевания вырабатывается много слюны , которая очищает зубы от пищевых остатков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75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Какие правильные </a:t>
            </a:r>
            <a:br>
              <a:rPr lang="ru-RU" b="1" dirty="0" smtClean="0"/>
            </a:br>
            <a:r>
              <a:rPr lang="ru-RU" b="1" dirty="0" smtClean="0"/>
              <a:t>продукты </a:t>
            </a:r>
            <a:r>
              <a:rPr lang="ru-RU" b="1" dirty="0" smtClean="0"/>
              <a:t>для зубов?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r>
              <a:rPr lang="ru-RU" dirty="0" smtClean="0"/>
              <a:t>Правильные те, которые надо тщательно жевать  и  которыми можно похрустеть.</a:t>
            </a:r>
          </a:p>
          <a:p>
            <a:endParaRPr lang="ru-RU" dirty="0"/>
          </a:p>
        </p:txBody>
      </p:sp>
      <p:pic>
        <p:nvPicPr>
          <p:cNvPr id="2050" name="Picture 2" descr="D:\Рабочий стол 28.02.19\Акция здоровые улыбки России 2019\СДВ\сш№85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5" y="2492896"/>
            <a:ext cx="3816755" cy="286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00001\Desktop\врем\DSC020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t="19855" r="27315" b="7499"/>
          <a:stretch/>
        </p:blipFill>
        <p:spPr bwMode="auto">
          <a:xfrm>
            <a:off x="754171" y="3356992"/>
            <a:ext cx="3658509" cy="306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76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76151" y="95499"/>
            <a:ext cx="8291512" cy="17493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/>
              <a:t>Ешьте полезные для здоровья зубов продукты: свежие овощи, фрукты, молочные продукты</a:t>
            </a:r>
            <a:endParaRPr lang="ru-RU" sz="40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5" y="2132856"/>
            <a:ext cx="300223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23" y="2521091"/>
            <a:ext cx="1772555" cy="234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97152"/>
            <a:ext cx="3377958" cy="201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91" y="4980783"/>
            <a:ext cx="2618989" cy="177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9" y="4287609"/>
            <a:ext cx="2800382" cy="21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19" y="3517007"/>
            <a:ext cx="2736304" cy="172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69" y="3552033"/>
            <a:ext cx="20764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16" y="2123283"/>
            <a:ext cx="2808312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94" y="2123283"/>
            <a:ext cx="2444500" cy="1570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432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Вредные продукты </a:t>
            </a:r>
            <a:r>
              <a:rPr lang="ru-RU" b="1" dirty="0" smtClean="0"/>
              <a:t>: сладкие, липкие, мягкие</a:t>
            </a:r>
            <a:endParaRPr lang="ru-RU" b="1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292080" y="1484312"/>
            <a:ext cx="3672408" cy="4641852"/>
          </a:xfrm>
        </p:spPr>
        <p:txBody>
          <a:bodyPr/>
          <a:lstStyle/>
          <a:p>
            <a:r>
              <a:rPr lang="ru-RU" b="1" dirty="0" smtClean="0"/>
              <a:t>Употребляйте меньше сладкого и прополаскивайте полость рта водой после каждого приема пищи!</a:t>
            </a:r>
          </a:p>
          <a:p>
            <a:endParaRPr lang="ru-RU" dirty="0"/>
          </a:p>
        </p:txBody>
      </p:sp>
      <p:pic>
        <p:nvPicPr>
          <p:cNvPr id="20485" name="Picture 7" descr="306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199" y="1484313"/>
            <a:ext cx="3340100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9" descr="219036e633d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076700"/>
            <a:ext cx="346075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312"/>
            <a:ext cx="1889174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91" y="4797152"/>
            <a:ext cx="280447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33725"/>
            <a:ext cx="2286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07" y="3100437"/>
            <a:ext cx="2808312" cy="180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596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Для чего еще нужны зубы?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Звукопроизношение</a:t>
            </a:r>
            <a:r>
              <a:rPr lang="ru-RU" dirty="0" smtClean="0"/>
              <a:t>:</a:t>
            </a:r>
          </a:p>
          <a:p>
            <a:r>
              <a:rPr lang="ru-RU" dirty="0" smtClean="0"/>
              <a:t>Сделаем артикуляционную гимнастику:</a:t>
            </a:r>
          </a:p>
          <a:p>
            <a:pPr marL="0" indent="0">
              <a:buNone/>
            </a:pPr>
            <a:r>
              <a:rPr lang="ru-RU" dirty="0" smtClean="0"/>
              <a:t>Упражнение </a:t>
            </a:r>
          </a:p>
          <a:p>
            <a:r>
              <a:rPr lang="ru-RU" dirty="0" smtClean="0"/>
              <a:t>«Моляр с кистью» (повети языком по небу, как </a:t>
            </a:r>
            <a:r>
              <a:rPr lang="ru-RU" dirty="0" err="1" smtClean="0"/>
              <a:t>будь-то</a:t>
            </a:r>
            <a:r>
              <a:rPr lang="ru-RU" dirty="0" smtClean="0"/>
              <a:t> кистью красим его)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Дятель</a:t>
            </a:r>
            <a:r>
              <a:rPr lang="ru-RU" dirty="0" smtClean="0"/>
              <a:t>» д-д-д</a:t>
            </a:r>
          </a:p>
          <a:p>
            <a:r>
              <a:rPr lang="ru-RU" dirty="0" smtClean="0"/>
              <a:t>Цок – цок</a:t>
            </a:r>
          </a:p>
          <a:p>
            <a:r>
              <a:rPr lang="ru-RU" dirty="0" smtClean="0"/>
              <a:t>Тпру-тпру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3074" name="Picture 2" descr="https://cf2.ppt-online.org/files2/slide/7/7X6mJpCjMGcyftsuBADn9qwQkKT4YadgRP2I0OFVh8/slid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4907191" cy="36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808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нужно делать, чтобы зубы были ровные?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Правильная осанка</a:t>
            </a:r>
          </a:p>
          <a:p>
            <a:r>
              <a:rPr lang="ru-RU" dirty="0" smtClean="0"/>
              <a:t>Правильное дыхание</a:t>
            </a:r>
          </a:p>
          <a:p>
            <a:r>
              <a:rPr lang="ru-RU" dirty="0" smtClean="0"/>
              <a:t>Тщательное жевание</a:t>
            </a:r>
          </a:p>
          <a:p>
            <a:r>
              <a:rPr lang="ru-RU" dirty="0" smtClean="0"/>
              <a:t>Правильное глотание</a:t>
            </a:r>
          </a:p>
          <a:p>
            <a:r>
              <a:rPr lang="ru-RU" dirty="0" smtClean="0"/>
              <a:t>Правильное </a:t>
            </a:r>
            <a:r>
              <a:rPr lang="ru-RU" dirty="0" err="1" smtClean="0"/>
              <a:t>речеобразование</a:t>
            </a:r>
            <a:endParaRPr lang="ru-RU" dirty="0"/>
          </a:p>
        </p:txBody>
      </p:sp>
      <p:pic>
        <p:nvPicPr>
          <p:cNvPr id="5122" name="Picture 2" descr="C:\Users\K00001\Desktop\врем\PICT01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115" y="1628800"/>
            <a:ext cx="4794381" cy="359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121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</TotalTime>
  <Words>739</Words>
  <Application>Microsoft Office PowerPoint</Application>
  <PresentationFormat>Экран (4:3)</PresentationFormat>
  <Paragraphs>90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Что мы должны знать о стоматологическом здоровье?</vt:lpstr>
      <vt:lpstr>Для чего нужны зубы?</vt:lpstr>
      <vt:lpstr>Как правильно жевать?</vt:lpstr>
      <vt:lpstr>Почему необходимо жевать долго?</vt:lpstr>
      <vt:lpstr>Какие правильные  продукты для зубов?</vt:lpstr>
      <vt:lpstr>Ешьте полезные для здоровья зубов продукты: свежие овощи, фрукты, молочные продукты</vt:lpstr>
      <vt:lpstr>Вредные продукты : сладкие, липкие, мягкие</vt:lpstr>
      <vt:lpstr>Для чего еще нужны зубы?</vt:lpstr>
      <vt:lpstr>Что нужно делать, чтобы зубы были ровные?</vt:lpstr>
      <vt:lpstr>Что такое правильная осанка?</vt:lpstr>
      <vt:lpstr>Держите осанку во время ходьбы и когда сидите.</vt:lpstr>
      <vt:lpstr>Что такое правильное дыхание?</vt:lpstr>
      <vt:lpstr>Что такое правильное глотание?</vt:lpstr>
      <vt:lpstr>Акт глотания</vt:lpstr>
      <vt:lpstr>Как правильно разговаривать?</vt:lpstr>
      <vt:lpstr>Какие вредные привычки разрушают наши зубы?</vt:lpstr>
      <vt:lpstr>Вредно скрипеть, сжимать челюсти, сутулиться, грызть посторонние предметы и щеки, подпирать голову руками, дышать ртом – причина формирования зубочелюстных аномалий. Учимся правильно сглатывать слюну и дышать носом.</vt:lpstr>
      <vt:lpstr>Что необходимо для здоровья зубов?</vt:lpstr>
      <vt:lpstr>Результаты неправильного ухода за полостью рта </vt:lpstr>
      <vt:lpstr>Какие движения необходимо совершать при чистке зубов?</vt:lpstr>
      <vt:lpstr>круговые движения (рисуем солнышко). Так чистят жевательные поверхности  </vt:lpstr>
      <vt:lpstr>Щечные и язычные поверхности зубов на в/челюсти – выметающие сверху вниз (рисуем дождик) </vt:lpstr>
      <vt:lpstr>Щечные и язычные поверхности зубов на н/челюсти – выметающие снизу вверх (рисуем траву) </vt:lpstr>
      <vt:lpstr>Если у вас сменный прикус?</vt:lpstr>
      <vt:lpstr>Как правильно полоскать рот после чистки зубов?</vt:lpstr>
      <vt:lpstr>Как правильно хранить зубную щетку?</vt:lpstr>
      <vt:lpstr>Необходимо ли очищение языка?</vt:lpstr>
      <vt:lpstr>Дополнительные средства гигиены</vt:lpstr>
      <vt:lpstr>Презентация PowerPoint</vt:lpstr>
      <vt:lpstr>Соблюдайте правила ухода за ртом, и сохраните стоматологическое здоровье на долгие годы!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мы должны знать о стоматологическом здоровье?</dc:title>
  <dc:creator>Олеся Георгиевна Рыбак</dc:creator>
  <cp:lastModifiedBy>Лариса Файзылхановна Лучшева</cp:lastModifiedBy>
  <cp:revision>19</cp:revision>
  <dcterms:created xsi:type="dcterms:W3CDTF">2020-03-11T01:11:57Z</dcterms:created>
  <dcterms:modified xsi:type="dcterms:W3CDTF">2020-03-11T07:24:37Z</dcterms:modified>
</cp:coreProperties>
</file>